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8" r:id="rId4"/>
    <p:sldId id="279" r:id="rId5"/>
    <p:sldId id="283" r:id="rId6"/>
    <p:sldId id="280" r:id="rId7"/>
    <p:sldId id="281" r:id="rId8"/>
    <p:sldId id="282" r:id="rId9"/>
    <p:sldId id="284" r:id="rId10"/>
    <p:sldId id="285" r:id="rId11"/>
    <p:sldId id="286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 snapToObjects="1">
      <p:cViewPr varScale="1">
        <p:scale>
          <a:sx n="160" d="100"/>
          <a:sy n="160" d="100"/>
        </p:scale>
        <p:origin x="168" y="264"/>
      </p:cViewPr>
      <p:guideLst>
        <p:guide orient="horz" pos="184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C0AB1-7777-EA48-9872-393DAA530DA8}" type="datetimeFigureOut">
              <a:rPr lang="en-US" smtClean="0"/>
              <a:t>4/2/20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33263-C1CE-E34A-AD46-7ADCC45736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21099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59900-1D02-0848-AA82-6ED8C4CCA000}" type="datetimeFigureOut">
              <a:rPr lang="en-US" smtClean="0"/>
              <a:t>4/2/20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E6AF7-0F88-4448-99BD-1AC252BB1A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85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E6AF7-0F88-4448-99BD-1AC252BB1A7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228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88" y="2042319"/>
            <a:ext cx="4316012" cy="1551781"/>
          </a:xfrm>
        </p:spPr>
        <p:txBody>
          <a:bodyPr anchor="b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88" y="3924300"/>
            <a:ext cx="4316012" cy="5334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0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370975-CB35-024B-B5C8-CC31BB415381}" type="datetime1">
              <a:rPr lang="nb-NO" smtClean="0"/>
              <a:t>02.04.2020</a:t>
            </a:fld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200" y="219282"/>
            <a:ext cx="3829050" cy="4476403"/>
          </a:xfrm>
          <a:solidFill>
            <a:srgbClr val="7E9492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94536" y="37735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70" y="213305"/>
            <a:ext cx="2748460" cy="1076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72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 + Text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152900" y="165100"/>
            <a:ext cx="4832260" cy="4530585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203" y="428161"/>
            <a:ext cx="4093697" cy="85725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353" y="1594843"/>
            <a:ext cx="4162547" cy="285015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70A0-F4AF-784C-82F6-8AA1CFD90576}" type="datetime1">
              <a:rPr lang="nb-NO" smtClean="0"/>
              <a:t>02.04.2020</a:t>
            </a:fld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41538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52400" y="165100"/>
            <a:ext cx="3829050" cy="4530585"/>
          </a:xfrm>
          <a:solidFill>
            <a:srgbClr val="7E9492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042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05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52400" y="165100"/>
            <a:ext cx="4832260" cy="4530585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703" y="428161"/>
            <a:ext cx="4093697" cy="85725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53" y="1594843"/>
            <a:ext cx="4162547" cy="285015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D644-D198-0544-B930-C1227F213393}" type="datetime1">
              <a:rPr lang="nb-NO" smtClean="0"/>
              <a:t>02.04.2020</a:t>
            </a:fld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33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110" y="165100"/>
            <a:ext cx="3829050" cy="4530585"/>
          </a:xfrm>
          <a:solidFill>
            <a:srgbClr val="7E9492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037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421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+ Text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152900" y="165100"/>
            <a:ext cx="4832260" cy="4530585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203" y="428161"/>
            <a:ext cx="4093697" cy="85725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353" y="1594843"/>
            <a:ext cx="4162547" cy="285015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FAC7-51C0-EB4D-8A36-361A05B74186}" type="datetime1">
              <a:rPr lang="nb-NO" smtClean="0"/>
              <a:t>02.04.2020</a:t>
            </a:fld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41538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042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152400" y="165100"/>
            <a:ext cx="3829050" cy="453058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152400" y="165100"/>
            <a:ext cx="3829050" cy="453058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nb-NO" dirty="0"/>
              <a:t>Graph / </a:t>
            </a:r>
            <a:r>
              <a:rPr lang="nb-NO" dirty="0" err="1"/>
              <a:t>Smartart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9126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ph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52400" y="165100"/>
            <a:ext cx="4832260" cy="4530585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703" y="428161"/>
            <a:ext cx="4093697" cy="85725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53" y="1594843"/>
            <a:ext cx="4162547" cy="285015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53A1-9BB4-164E-AE9A-3854EA41B1DD}" type="datetime1">
              <a:rPr lang="nb-NO" smtClean="0"/>
              <a:t>02.04.2020</a:t>
            </a:fld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33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037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5156110" y="165100"/>
            <a:ext cx="3829050" cy="453058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5156110" y="165100"/>
            <a:ext cx="3829050" cy="453058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nb-NO" dirty="0"/>
              <a:t>Graph / </a:t>
            </a:r>
            <a:r>
              <a:rPr lang="nb-NO" dirty="0" err="1"/>
              <a:t>Smartart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96329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D11A-E878-5944-926B-84A43B6D9342}" type="datetime1">
              <a:rPr lang="nb-NO" smtClean="0"/>
              <a:t>02.04.2020</a:t>
            </a:fld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52400" y="219075"/>
            <a:ext cx="8832850" cy="4476610"/>
          </a:xfrm>
          <a:solidFill>
            <a:srgbClr val="BCCCD1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1631015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or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4070" y="219282"/>
            <a:ext cx="8831090" cy="4476403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/>
              <a:t>«</a:t>
            </a:r>
            <a:r>
              <a:rPr lang="nb-NO" dirty="0" err="1"/>
              <a:t>Quote</a:t>
            </a:r>
            <a:r>
              <a:rPr lang="nb-NO" dirty="0"/>
              <a:t>»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11DA-76AE-8F46-BEBF-1D6B9C6BEB4F}" type="datetime1">
              <a:rPr lang="nb-NO" smtClean="0"/>
              <a:t>02.04.2020</a:t>
            </a:fld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6504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25DD-6713-8646-A9CE-34E0FC3C79B1}" type="datetime1">
              <a:rPr lang="nb-NO" smtClean="0"/>
              <a:t>02.04.2020</a:t>
            </a:fld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4070" y="165723"/>
            <a:ext cx="288000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 userDrawn="1"/>
        </p:nvSpPr>
        <p:spPr>
          <a:xfrm>
            <a:off x="6105160" y="165723"/>
            <a:ext cx="2880000" cy="53559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 userDrawn="1"/>
        </p:nvSpPr>
        <p:spPr>
          <a:xfrm>
            <a:off x="3129615" y="165723"/>
            <a:ext cx="2880000" cy="5355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52400" y="219075"/>
            <a:ext cx="2881670" cy="1495734"/>
          </a:xfrm>
          <a:solidFill>
            <a:srgbClr val="BCCCD1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127945" y="219075"/>
            <a:ext cx="2881670" cy="1495734"/>
          </a:xfrm>
          <a:solidFill>
            <a:srgbClr val="BCCCD1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103490" y="219075"/>
            <a:ext cx="2881670" cy="1495734"/>
          </a:xfrm>
          <a:solidFill>
            <a:srgbClr val="BCCCD1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54071" y="1803709"/>
            <a:ext cx="2880000" cy="285015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3129615" y="1803709"/>
            <a:ext cx="2880000" cy="285015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6103490" y="1803709"/>
            <a:ext cx="2880000" cy="285015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8420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88" y="1244601"/>
            <a:ext cx="4316012" cy="1155700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88" y="2743200"/>
            <a:ext cx="4316012" cy="5334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3F687F6-0F14-1E41-AF45-4EB96B35BEF9}" type="datetime1">
              <a:rPr lang="nb-NO" smtClean="0"/>
              <a:t>02.04.2020</a:t>
            </a:fld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nb-NO" smtClean="0"/>
              <a:pPr/>
              <a:t>‹#›</a:t>
            </a:fld>
            <a:endParaRPr lang="nb-NO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19936" y="2582921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200" y="219282"/>
            <a:ext cx="3829050" cy="4476403"/>
          </a:xfrm>
          <a:solidFill>
            <a:srgbClr val="7E9492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26910039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rgbClr val="007C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88" y="1244601"/>
            <a:ext cx="4316012" cy="1155700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88" y="2743200"/>
            <a:ext cx="4316012" cy="5334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505C71-5114-4041-8843-6E0D12AB0A8F}" type="datetime1">
              <a:rPr lang="nb-NO" smtClean="0"/>
              <a:t>02.04.2020</a:t>
            </a:fld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200" y="219282"/>
            <a:ext cx="3829050" cy="4476403"/>
          </a:xfrm>
          <a:solidFill>
            <a:srgbClr val="7E9492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19936" y="2582921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7546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88" y="1244601"/>
            <a:ext cx="4316012" cy="1155700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88" y="2743200"/>
            <a:ext cx="4316012" cy="5334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4730F5-AE65-5140-BD05-EA72359814C6}" type="datetime1">
              <a:rPr lang="nb-NO" smtClean="0"/>
              <a:t>02.04.2020</a:t>
            </a:fld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200" y="219282"/>
            <a:ext cx="3829050" cy="4476403"/>
          </a:xfrm>
          <a:solidFill>
            <a:srgbClr val="7E9492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19936" y="2582921"/>
            <a:ext cx="323133" cy="0"/>
          </a:xfrm>
          <a:prstGeom prst="line">
            <a:avLst/>
          </a:prstGeom>
          <a:ln w="6350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431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3A42-6A4E-1F47-BEF9-20A0978B421A}" type="datetime1">
              <a:rPr lang="nb-NO" smtClean="0"/>
              <a:t>02.04.2020</a:t>
            </a:fld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ctangle 6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561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4431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88" y="1244601"/>
            <a:ext cx="4316012" cy="1155700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88" y="2743200"/>
            <a:ext cx="4316012" cy="5334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5841CCA-6F93-A549-95CB-E276D5693E6D}" type="datetime1">
              <a:rPr lang="nb-NO" smtClean="0"/>
              <a:t>02.04.2020</a:t>
            </a:fld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200" y="219282"/>
            <a:ext cx="3829050" cy="4476403"/>
          </a:xfrm>
          <a:solidFill>
            <a:srgbClr val="7E9492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19936" y="2582921"/>
            <a:ext cx="323133" cy="0"/>
          </a:xfrm>
          <a:prstGeom prst="line">
            <a:avLst/>
          </a:prstGeom>
          <a:ln w="6350" cmpd="sng">
            <a:solidFill>
              <a:schemeClr val="accent5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18837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88" y="1244601"/>
            <a:ext cx="4316012" cy="1155700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288" y="2743200"/>
            <a:ext cx="4316012" cy="533400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8E289D1-7343-444E-8D43-BAC46CA07C99}" type="datetime1">
              <a:rPr lang="nb-NO" smtClean="0"/>
              <a:t>02.04.2020</a:t>
            </a:fld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200" y="219282"/>
            <a:ext cx="3829050" cy="4476403"/>
          </a:xfrm>
          <a:solidFill>
            <a:srgbClr val="7E949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nb-NO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19936" y="2582921"/>
            <a:ext cx="323133" cy="0"/>
          </a:xfrm>
          <a:prstGeom prst="line">
            <a:avLst/>
          </a:prstGeom>
          <a:ln w="635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369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253" y="1594843"/>
            <a:ext cx="3944079" cy="285015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682A3-06B6-6749-9F7A-2916A03F484F}" type="datetime1">
              <a:rPr lang="nb-NO" smtClean="0"/>
              <a:t>02.04.2020</a:t>
            </a:fld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ctangle 6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561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73870" y="1594843"/>
            <a:ext cx="3944079" cy="285015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540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 + 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203" y="428161"/>
            <a:ext cx="4093697" cy="85725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353" y="1594843"/>
            <a:ext cx="4162547" cy="285015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6D-D622-424F-8802-2FB8329B651D}" type="datetime1">
              <a:rPr lang="nb-NO" smtClean="0"/>
              <a:t>02.04.2020</a:t>
            </a:fld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41538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52400" y="165100"/>
            <a:ext cx="3829050" cy="4530585"/>
          </a:xfrm>
          <a:solidFill>
            <a:srgbClr val="7E9492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042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485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 –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703" y="428161"/>
            <a:ext cx="4093697" cy="85725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53" y="1594843"/>
            <a:ext cx="4162547" cy="285015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E1C8-95FA-0C44-B65E-22A00A393EAE}" type="datetime1">
              <a:rPr lang="nb-NO" smtClean="0"/>
              <a:t>02.04.2020</a:t>
            </a:fld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33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156110" y="165100"/>
            <a:ext cx="3829050" cy="4530585"/>
          </a:xfrm>
          <a:solidFill>
            <a:srgbClr val="7E9492"/>
          </a:solidFill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037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8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+ 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203" y="428161"/>
            <a:ext cx="4093697" cy="85725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353" y="1594843"/>
            <a:ext cx="4162547" cy="285015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84E7-553A-544F-B01D-3C7B5F9972AA}" type="datetime1">
              <a:rPr lang="nb-NO" smtClean="0"/>
              <a:t>02.04.2020</a:t>
            </a:fld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41538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042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152400" y="165100"/>
            <a:ext cx="3829050" cy="453058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152400" y="165100"/>
            <a:ext cx="3829050" cy="453058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nb-NO" dirty="0"/>
              <a:t>Graph / </a:t>
            </a:r>
            <a:r>
              <a:rPr lang="nb-NO" dirty="0" err="1"/>
              <a:t>Smartart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830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ph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703" y="428161"/>
            <a:ext cx="4093697" cy="85725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53" y="1594843"/>
            <a:ext cx="4162547" cy="285015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8A71-EED5-D543-A9ED-B6BEFC298E42}" type="datetime1">
              <a:rPr lang="nb-NO" smtClean="0"/>
              <a:t>02.04.2020</a:t>
            </a:fld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3314" y="165723"/>
            <a:ext cx="4831346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037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5156110" y="165100"/>
            <a:ext cx="3829050" cy="453058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5156110" y="165100"/>
            <a:ext cx="3829050" cy="453058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nb-NO" dirty="0"/>
              <a:t>Graph / </a:t>
            </a:r>
            <a:r>
              <a:rPr lang="nb-NO" dirty="0" err="1"/>
              <a:t>Smartart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1303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484-330E-984C-9882-A81E3DD5BB46}" type="datetime1">
              <a:rPr lang="nb-NO" smtClean="0"/>
              <a:t>02.04.2020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6488" y="4834789"/>
            <a:ext cx="2895600" cy="159616"/>
          </a:xfrm>
          <a:prstGeom prst="rect">
            <a:avLst/>
          </a:prstGeom>
        </p:spPr>
        <p:txBody>
          <a:bodyPr/>
          <a:lstStyle/>
          <a:p>
            <a:r>
              <a:rPr lang="nb-NO"/>
              <a:t>Tittel på foredraget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68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52400" y="165100"/>
            <a:ext cx="8832760" cy="4530585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8EB59-1D71-4341-8167-C53E1D4C973B}" type="datetime1">
              <a:rPr lang="nb-NO" smtClean="0"/>
              <a:t>02.04.2020</a:t>
            </a:fld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>
            <a:off x="154070" y="165723"/>
            <a:ext cx="8831090" cy="53559"/>
          </a:xfrm>
          <a:prstGeom prst="rect">
            <a:avLst/>
          </a:prstGeom>
          <a:solidFill>
            <a:srgbClr val="4B4C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56103" y="1335106"/>
            <a:ext cx="323133" cy="0"/>
          </a:xfrm>
          <a:prstGeom prst="line">
            <a:avLst/>
          </a:prstGeom>
          <a:ln w="63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87253" y="1594843"/>
            <a:ext cx="3944079" cy="285015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73870" y="1594843"/>
            <a:ext cx="3944079" cy="285015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59218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6103" y="428161"/>
            <a:ext cx="7961846" cy="8572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253" y="1594843"/>
            <a:ext cx="8030696" cy="2850156"/>
          </a:xfrm>
          <a:prstGeom prst="rect">
            <a:avLst/>
          </a:prstGeom>
        </p:spPr>
        <p:txBody>
          <a:bodyPr vert="horz" lIns="91440" tIns="0" rIns="9144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406" y="4834789"/>
            <a:ext cx="1654282" cy="1596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E1F5D854-43BD-7A47-B9A3-6C872AD2D06F}" type="datetime1">
              <a:rPr lang="nb-NO" smtClean="0"/>
              <a:t>02.04.2020</a:t>
            </a:fld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1560" y="4834789"/>
            <a:ext cx="2133600" cy="1596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28385D78-4187-AD4C-B928-A8579EE9A75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9" y="4673034"/>
            <a:ext cx="1255922" cy="49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2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9" r:id="rId3"/>
    <p:sldLayoutId id="2147483657" r:id="rId4"/>
    <p:sldLayoutId id="2147483658" r:id="rId5"/>
    <p:sldLayoutId id="2147483659" r:id="rId6"/>
    <p:sldLayoutId id="2147483660" r:id="rId7"/>
    <p:sldLayoutId id="2147483656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62" r:id="rId14"/>
    <p:sldLayoutId id="2147483661" r:id="rId15"/>
    <p:sldLayoutId id="2147483668" r:id="rId16"/>
    <p:sldLayoutId id="2147483663" r:id="rId17"/>
    <p:sldLayoutId id="2147483664" r:id="rId18"/>
    <p:sldLayoutId id="2147483665" r:id="rId19"/>
    <p:sldLayoutId id="2147483666" r:id="rId20"/>
    <p:sldLayoutId id="2147483667" r:id="rId2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Times New Roman"/>
          <a:ea typeface="+mj-ea"/>
          <a:cs typeface="Times New Roman"/>
        </a:defRPr>
      </a:lvl1pPr>
    </p:titleStyle>
    <p:bodyStyle>
      <a:lvl1pPr marL="176213" indent="-176213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Calibri Light"/>
          <a:ea typeface="+mn-ea"/>
          <a:cs typeface="Calibri Light"/>
        </a:defRPr>
      </a:lvl1pPr>
      <a:lvl2pPr marL="452438" indent="-207963" algn="l" defTabSz="45085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Calibri Light"/>
          <a:ea typeface="+mn-ea"/>
          <a:cs typeface="Calibri Light"/>
        </a:defRPr>
      </a:lvl2pPr>
      <a:lvl3pPr marL="627063" indent="-158750" algn="l" defTabSz="627063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Calibri Light"/>
          <a:ea typeface="+mn-ea"/>
          <a:cs typeface="Calibri Light"/>
        </a:defRPr>
      </a:lvl3pPr>
      <a:lvl4pPr marL="804863" indent="-161925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Calibri Light"/>
          <a:ea typeface="+mn-ea"/>
          <a:cs typeface="Calibri Light"/>
        </a:defRPr>
      </a:lvl4pPr>
      <a:lvl5pPr marL="987425" indent="-174625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Calibri Light"/>
          <a:ea typeface="+mn-ea"/>
          <a:cs typeface="Calibri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26" userDrawn="1">
          <p15:clr>
            <a:srgbClr val="F26B43"/>
          </p15:clr>
        </p15:guide>
        <p15:guide id="2" pos="9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3RDSy1EI1-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Muntlig eksamen på nett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b="1" dirty="0">
                <a:latin typeface="Calibri"/>
                <a:cs typeface="Calibri"/>
              </a:rPr>
              <a:t>Peer Andersen</a:t>
            </a:r>
          </a:p>
          <a:p>
            <a:r>
              <a:rPr lang="nb-NO" dirty="0"/>
              <a:t>Ti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7352-36FA-7045-AC00-1A0BE6875562}" type="datetime1">
              <a:rPr lang="nb-NO" smtClean="0"/>
              <a:t>02.04.2020</a:t>
            </a:fld>
            <a:endParaRPr lang="nb-N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pPr/>
              <a:t>1</a:t>
            </a:fld>
            <a:endParaRPr lang="nb-NO"/>
          </a:p>
        </p:txBody>
      </p:sp>
      <p:pic>
        <p:nvPicPr>
          <p:cNvPr id="5" name="Picture 4" descr="DMonster-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7850" y="2609850"/>
            <a:ext cx="1536700" cy="1536700"/>
          </a:xfrm>
          <a:prstGeom prst="rect">
            <a:avLst/>
          </a:prstGeom>
        </p:spPr>
      </p:pic>
      <p:pic>
        <p:nvPicPr>
          <p:cNvPr id="10" name="Plassholder for bilde 9" descr="Et bilde som inneholder person, utendørs, mann, stående&#10;&#10;Automatisk generert beskrivelse">
            <a:extLst>
              <a:ext uri="{FF2B5EF4-FFF2-40B4-BE49-F238E27FC236}">
                <a16:creationId xmlns:a16="http://schemas.microsoft.com/office/drawing/2014/main" id="{48668A7D-624A-4A9F-BD36-6FE38D071E5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26871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573BD0-A833-452A-83A4-1BA961F91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Studenter må forberedes på muntlig på nett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49CC12-A91A-4FDF-A85E-BD2AABF17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For de fleste studenter er dette en helt ny opplevelse. Mange av dem er spente.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Her er noen råd: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Bruk litt tid på å informere studentene skikkelig om hvordan en nettmuntlig gjennomføres.</a:t>
            </a:r>
            <a:br>
              <a:rPr lang="nb-NO" dirty="0"/>
            </a:br>
            <a:endParaRPr lang="nb-NO" dirty="0"/>
          </a:p>
          <a:p>
            <a:r>
              <a:rPr lang="nb-NO" dirty="0"/>
              <a:t>Ta en økt i en undervisningstime og vis dem hvordan dette foregår. Avtal med en kollega og simuler dette for studentene. Det er nyttig.</a:t>
            </a:r>
            <a:br>
              <a:rPr lang="nb-NO" dirty="0"/>
            </a:br>
            <a:r>
              <a:rPr lang="nb-NO" dirty="0"/>
              <a:t> </a:t>
            </a:r>
          </a:p>
          <a:p>
            <a:r>
              <a:rPr lang="nb-NO" dirty="0"/>
              <a:t>Vær krystallklar til studentene på forhånd med hvilket utstyr de må ha. Vi kan f. eks stille krav om de skal ha bærbar PC med internett. (§3.9 forskrift om eksamen).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2CB7547-116C-4381-BB55-8DAE6BC9A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3A42-6A4E-1F47-BEF9-20A0978B421A}" type="datetime1">
              <a:rPr lang="nb-NO" smtClean="0"/>
              <a:t>02.04.2020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5125ED0-A84B-4D41-8F29-9999306FA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7257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573BD0-A833-452A-83A4-1BA961F91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Studenter må forberedes på muntlig på nett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49CC12-A91A-4FDF-A85E-BD2AABF17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Her er noen råd: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Gi studentene tydelig veiledning på hvilke krav vi stiller til dem under eksamen, f. eks at de kan dele en PowerPoint etc. Gi dem tilbud om å teste oppkobling mot faglærer på forhånd om de ønsker det.</a:t>
            </a:r>
            <a:br>
              <a:rPr lang="nb-NO" dirty="0"/>
            </a:br>
            <a:endParaRPr lang="nb-NO" dirty="0"/>
          </a:p>
          <a:p>
            <a:r>
              <a:rPr lang="nb-NO" dirty="0"/>
              <a:t>Studentene bør oppfordres til å øve med hverandre.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2CB7547-116C-4381-BB55-8DAE6BC9A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3A42-6A4E-1F47-BEF9-20A0978B421A}" type="datetime1">
              <a:rPr lang="nb-NO" smtClean="0"/>
              <a:t>02.04.2020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5125ED0-A84B-4D41-8F29-9999306FA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915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Dagens tema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Demo av hvordan muntlig eksamen kan gjennomføres</a:t>
            </a:r>
          </a:p>
          <a:p>
            <a:r>
              <a:rPr lang="nb-NO" dirty="0"/>
              <a:t>Viktige momenter i forbindelse med gjennomføring?</a:t>
            </a:r>
          </a:p>
          <a:p>
            <a:r>
              <a:rPr lang="nb-NO" dirty="0"/>
              <a:t>Hva må faglærer tenke på i forberedelsene til muntlig eksamen?</a:t>
            </a:r>
          </a:p>
          <a:p>
            <a:r>
              <a:rPr lang="nb-NO" dirty="0"/>
              <a:t>Hvordan skal vi forberede studentene på muntlig?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8D8E-40F9-904F-B7FF-444E090C7BC4}" type="datetime1">
              <a:rPr lang="nb-NO" smtClean="0"/>
              <a:pPr/>
              <a:t>02.04.2020</a:t>
            </a:fld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5420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Demo av muntlig eksamen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Vi ser på noen mulige måter å gjennomføre muntlig på. </a:t>
            </a:r>
          </a:p>
          <a:p>
            <a:endParaRPr lang="nb-NO" dirty="0"/>
          </a:p>
          <a:p>
            <a:pPr>
              <a:buFontTx/>
              <a:buChar char="-"/>
            </a:pPr>
            <a:r>
              <a:rPr lang="nb-NO" dirty="0"/>
              <a:t>Både lærer og student snakker</a:t>
            </a:r>
          </a:p>
          <a:p>
            <a:pPr>
              <a:buFontTx/>
              <a:buChar char="-"/>
            </a:pPr>
            <a:r>
              <a:rPr lang="nb-NO" dirty="0"/>
              <a:t>Student presenterer</a:t>
            </a:r>
          </a:p>
          <a:p>
            <a:pPr>
              <a:buFontTx/>
              <a:buChar char="-"/>
            </a:pPr>
            <a:r>
              <a:rPr lang="nb-NO" dirty="0"/>
              <a:t>Vi bruker håndskrift</a:t>
            </a:r>
          </a:p>
          <a:p>
            <a:pPr>
              <a:buFontTx/>
              <a:buChar char="-"/>
            </a:pPr>
            <a:endParaRPr lang="nb-NO" dirty="0"/>
          </a:p>
          <a:p>
            <a:pPr marL="0" indent="0">
              <a:buNone/>
            </a:pPr>
            <a:r>
              <a:rPr lang="nb-NO" dirty="0"/>
              <a:t>Se også video: </a:t>
            </a:r>
            <a:r>
              <a:rPr lang="nb-NO" dirty="0">
                <a:hlinkClick r:id="rId2"/>
              </a:rPr>
              <a:t>https://youtu.be/3RDSy1EI1-4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8D8E-40F9-904F-B7FF-444E090C7BC4}" type="datetime1">
              <a:rPr lang="nb-NO" smtClean="0"/>
              <a:pPr/>
              <a:t>02.04.2020</a:t>
            </a:fld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1319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4C6BD5-7F75-4A9A-ADC1-CA4D2D849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Viktige momenter i forbindelse med gjennomføring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881B9E7-F859-4094-A89B-991F6907E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Bruk </a:t>
            </a:r>
            <a:r>
              <a:rPr lang="nb-NO" dirty="0" err="1"/>
              <a:t>waitingroom</a:t>
            </a:r>
            <a:r>
              <a:rPr lang="nb-NO" dirty="0"/>
              <a:t>. Da slipper du inn studenten når det er klart. </a:t>
            </a:r>
          </a:p>
          <a:p>
            <a:r>
              <a:rPr lang="nb-NO" dirty="0"/>
              <a:t>Muntlig eksamen tar på nett tar noe lenger tid enn ellers. Legg på 15% tid</a:t>
            </a:r>
          </a:p>
          <a:p>
            <a:r>
              <a:rPr lang="nb-NO" dirty="0"/>
              <a:t>Studentene kan være ekstra engstelige/spente før en nett muntlig. Prøv å skap en trygg ramme.</a:t>
            </a:r>
          </a:p>
          <a:p>
            <a:r>
              <a:rPr lang="nb-NO" dirty="0"/>
              <a:t>Faglærere er også gjerne litt ekstra spente første gang før en nettmuntlig.</a:t>
            </a:r>
          </a:p>
          <a:p>
            <a:r>
              <a:rPr lang="nb-NO" dirty="0"/>
              <a:t>Hva gjør du om en student insisterer på å ha med tilhører? Muntlig eksamen er i prinsippet offentlig.</a:t>
            </a:r>
          </a:p>
          <a:p>
            <a:r>
              <a:rPr lang="nb-NO" dirty="0"/>
              <a:t>Tekniske utfordringer </a:t>
            </a:r>
          </a:p>
          <a:p>
            <a:r>
              <a:rPr lang="nb-NO" dirty="0"/>
              <a:t>Fuskeproblematikk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97EFE90-C6A9-4D30-A2A3-6037A5BB4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3A42-6A4E-1F47-BEF9-20A0978B421A}" type="datetime1">
              <a:rPr lang="nb-NO" smtClean="0"/>
              <a:t>02.04.2020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2CCF00D-6CB9-47F0-9D7C-5BFDB013C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1751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2D3515-FF66-4282-AF4F-BEF3023E5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Tekniske utfordringer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879D73D-2327-4DA6-9CC4-D53BBDDED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Det kan skje at både studenter og faglærer og sensor opplever dårlig nett eller i verste fall brudd i forbindelsen. Hvordan håndteres dette?</a:t>
            </a:r>
          </a:p>
          <a:p>
            <a:pPr marL="0" indent="0">
              <a:buNone/>
            </a:pPr>
            <a:endParaRPr lang="nb-NO" dirty="0"/>
          </a:p>
          <a:p>
            <a:pPr marL="342900" indent="-342900">
              <a:buAutoNum type="arabicPeriod"/>
            </a:pPr>
            <a:r>
              <a:rPr lang="nb-NO" dirty="0"/>
              <a:t>Ha litt slakk på timeplanen slik at det er mulig å ta den opp om det skjærer seg helt, f. eks på slutten av dagen. </a:t>
            </a:r>
            <a:br>
              <a:rPr lang="nb-NO" dirty="0"/>
            </a:br>
            <a:endParaRPr lang="nb-NO" dirty="0"/>
          </a:p>
          <a:p>
            <a:pPr marL="342900" indent="-342900">
              <a:buAutoNum type="arabicPeriod"/>
            </a:pPr>
            <a:r>
              <a:rPr lang="nb-NO" dirty="0"/>
              <a:t>Hvis forbindelsen er dårlig må en vurdere om det er faglig forsvarlig å fullføre.</a:t>
            </a:r>
            <a:br>
              <a:rPr lang="nb-NO" dirty="0"/>
            </a:br>
            <a:r>
              <a:rPr lang="nb-NO" dirty="0"/>
              <a:t> </a:t>
            </a:r>
          </a:p>
          <a:p>
            <a:pPr marL="342900" indent="-342900">
              <a:buAutoNum type="arabicPeriod"/>
            </a:pPr>
            <a:r>
              <a:rPr lang="nb-NO" dirty="0"/>
              <a:t>Blir det brudd er det ofte greit å prøve å koble opp og fortsette. Men det kan være studenter som blir helt satt ut av slike ting. Hva gjør du da? 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CAF4A7A-1432-4ACC-9894-9E87CA8A2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3A42-6A4E-1F47-BEF9-20A0978B421A}" type="datetime1">
              <a:rPr lang="nb-NO" smtClean="0"/>
              <a:t>02.04.2020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85FD1C-5B75-4D6A-A49B-48D3ED13C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6023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14D3D4-C98F-43FE-865A-E2AA3355F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Fuskeproblematikk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A167DAF-2E46-4BDB-9A20-7C3503C47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652" y="1609461"/>
            <a:ext cx="8030696" cy="2850156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Situasjoner som kan oppstå:</a:t>
            </a:r>
          </a:p>
          <a:p>
            <a:endParaRPr lang="nb-NO" dirty="0"/>
          </a:p>
          <a:p>
            <a:r>
              <a:rPr lang="nb-NO" dirty="0"/>
              <a:t>Du mistenker at studentene har jukselapp</a:t>
            </a:r>
          </a:p>
          <a:p>
            <a:r>
              <a:rPr lang="nb-NO" dirty="0"/>
              <a:t>Plutselige brudd i forbindelsen og deretter gode svar</a:t>
            </a:r>
          </a:p>
          <a:p>
            <a:r>
              <a:rPr lang="nb-NO" dirty="0"/>
              <a:t>Mistanke om skjulte medhjelpere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Normalt ikke noe stort problem. Jeg har opplevd dette svært sjelden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FC05FF3-7B81-45F8-9CB8-19DD587E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3A42-6A4E-1F47-BEF9-20A0978B421A}" type="datetime1">
              <a:rPr lang="nb-NO" smtClean="0"/>
              <a:t>02.04.2020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01B1101-4E57-4768-BDD3-D7CCA2221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9879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0486A9-46AC-4214-A95C-5E248F17C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Fuskeproblematikk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2DF8129-621D-4F3A-853F-B0F49C9F0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Vi har ansvar for å bevise fusk. Det er praktisk talt umulig å kontrollere disse tingene som jeg nevner.  </a:t>
            </a:r>
            <a:br>
              <a:rPr lang="nb-NO" dirty="0"/>
            </a:br>
            <a:endParaRPr lang="nb-NO" dirty="0"/>
          </a:p>
          <a:p>
            <a:r>
              <a:rPr lang="nb-NO" dirty="0"/>
              <a:t>Vi må stille spørsmål slik at de eventuelt ikke får glede av juksing.</a:t>
            </a:r>
          </a:p>
          <a:p>
            <a:r>
              <a:rPr lang="nb-NO" dirty="0"/>
              <a:t>Har du mistanke om at en har en jukselapp, så vri litt på spørsmålet </a:t>
            </a:r>
          </a:p>
          <a:p>
            <a:r>
              <a:rPr lang="nb-NO" dirty="0"/>
              <a:t>Er det brudd i forbindelsen, følg opp med nytt spørsmål om noe liknende. 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75AE659-CEF3-4690-93FB-391E6E938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3A42-6A4E-1F47-BEF9-20A0978B421A}" type="datetime1">
              <a:rPr lang="nb-NO" smtClean="0"/>
              <a:t>02.04.2020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55DF2B7-CA46-4E8C-9D2D-CF68648E4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9180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573BD0-A833-452A-83A4-1BA961F91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Forberedelser før muntlig eksamen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49CC12-A91A-4FDF-A85E-BD2AABF17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Faglærer må være noen rimelig trygg på det tekniske og håndtere de mest vanlige situasjonene</a:t>
            </a:r>
            <a:br>
              <a:rPr lang="nb-NO" dirty="0"/>
            </a:br>
            <a:endParaRPr lang="nb-NO" dirty="0"/>
          </a:p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Få studenter til å </a:t>
            </a:r>
            <a:r>
              <a:rPr lang="nb-NO" dirty="0" err="1"/>
              <a:t>unmute</a:t>
            </a:r>
            <a:r>
              <a:rPr lang="nb-NO" dirty="0"/>
              <a:t>. </a:t>
            </a:r>
            <a:br>
              <a:rPr lang="nb-NO" dirty="0"/>
            </a:br>
            <a:endParaRPr lang="nb-NO" dirty="0"/>
          </a:p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Få studenter til å skru på bilde, chat etc.</a:t>
            </a:r>
            <a:br>
              <a:rPr lang="nb-NO" dirty="0"/>
            </a:br>
            <a:r>
              <a:rPr lang="nb-NO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Forklare hvordan de kan en presentasjon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Er det mer alvorlige problemer som oppstår vil support være behjelpelig.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2CB7547-116C-4381-BB55-8DAE6BC9A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3A42-6A4E-1F47-BEF9-20A0978B421A}" type="datetime1">
              <a:rPr lang="nb-NO" smtClean="0"/>
              <a:t>02.04.2020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5125ED0-A84B-4D41-8F29-9999306FA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046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573BD0-A833-452A-83A4-1BA961F91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Forberedelser før muntlig eksamen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49CC12-A91A-4FDF-A85E-BD2AABF17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Det er lurt å øve seg på forhånd. Avtal med et par kollegaer å gjennomføre tester slik at der blir trygg på dette og kan håndtere de mest vanlige situasjonene. Trenger dere bistand kan både </a:t>
            </a:r>
            <a:r>
              <a:rPr lang="nb-NO" dirty="0" err="1"/>
              <a:t>eDu</a:t>
            </a:r>
            <a:r>
              <a:rPr lang="nb-NO" dirty="0"/>
              <a:t> og andre bistå. </a:t>
            </a:r>
          </a:p>
          <a:p>
            <a:pPr>
              <a:buFont typeface="Wingdings" panose="05000000000000000000" pitchFamily="2" charset="2"/>
              <a:buChar char="Ø"/>
            </a:pPr>
            <a:endParaRPr lang="nb-NO" dirty="0"/>
          </a:p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Øvelse gjør mester. </a:t>
            </a:r>
          </a:p>
          <a:p>
            <a:pPr>
              <a:buFont typeface="Wingdings" panose="05000000000000000000" pitchFamily="2" charset="2"/>
              <a:buChar char="Ø"/>
            </a:pPr>
            <a:endParaRPr lang="nb-NO" dirty="0"/>
          </a:p>
          <a:p>
            <a:pPr>
              <a:buFont typeface="Wingdings" panose="05000000000000000000" pitchFamily="2" charset="2"/>
              <a:buChar char="Ø"/>
            </a:pPr>
            <a:r>
              <a:rPr lang="nb-NO" dirty="0"/>
              <a:t>Tenk gjennom ulike scenarier som kan oppstå og ha en plan for hva du gjør med det uforutsette.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Eksempler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Studenter skal håndskrive på Ipad og så virker det ikke.</a:t>
            </a:r>
          </a:p>
          <a:p>
            <a:r>
              <a:rPr lang="nb-NO" dirty="0"/>
              <a:t>Studenter har en digitalt skrivebrett som ikke fungerer.</a:t>
            </a:r>
          </a:p>
          <a:p>
            <a:r>
              <a:rPr lang="nb-NO" dirty="0" err="1"/>
              <a:t>Webkamerat</a:t>
            </a:r>
            <a:r>
              <a:rPr lang="nb-NO" dirty="0"/>
              <a:t> fungerer ikke. </a:t>
            </a:r>
          </a:p>
          <a:p>
            <a:r>
              <a:rPr lang="nb-NO" dirty="0"/>
              <a:t>Lyden er så dårlig at nesten ikke er mulig å kommunisere, men bildet er ok.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2CB7547-116C-4381-BB55-8DAE6BC9A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3A42-6A4E-1F47-BEF9-20A0978B421A}" type="datetime1">
              <a:rPr lang="nb-NO" smtClean="0"/>
              <a:t>02.04.2020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5125ED0-A84B-4D41-8F29-9999306FA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7723554"/>
      </p:ext>
    </p:extLst>
  </p:cSld>
  <p:clrMapOvr>
    <a:masterClrMapping/>
  </p:clrMapOvr>
</p:sld>
</file>

<file path=ppt/theme/theme1.xml><?xml version="1.0" encoding="utf-8"?>
<a:theme xmlns:a="http://schemas.openxmlformats.org/drawingml/2006/main" name="USN Bokmål">
  <a:themeElements>
    <a:clrScheme name="Custom 39">
      <a:dk1>
        <a:srgbClr val="252525"/>
      </a:dk1>
      <a:lt1>
        <a:sysClr val="window" lastClr="FFFFFF"/>
      </a:lt1>
      <a:dk2>
        <a:srgbClr val="7E9492"/>
      </a:dk2>
      <a:lt2>
        <a:srgbClr val="D6E0E3"/>
      </a:lt2>
      <a:accent1>
        <a:srgbClr val="4B4CAD"/>
      </a:accent1>
      <a:accent2>
        <a:srgbClr val="3BAFA2"/>
      </a:accent2>
      <a:accent3>
        <a:srgbClr val="00978A"/>
      </a:accent3>
      <a:accent4>
        <a:srgbClr val="FFD240"/>
      </a:accent4>
      <a:accent5>
        <a:srgbClr val="D64349"/>
      </a:accent5>
      <a:accent6>
        <a:srgbClr val="27B2D0"/>
      </a:accent6>
      <a:hlink>
        <a:srgbClr val="005B9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32247431-3E2A-4F62-B5FC-7BAC169337D2}" vid="{B416DA83-C05D-41FB-B756-3651B1252A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USN bokmal mal</Template>
  <TotalTime>1071</TotalTime>
  <Words>744</Words>
  <Application>Microsoft Macintosh PowerPoint</Application>
  <PresentationFormat>Skjermfremvisning (16:9)</PresentationFormat>
  <Paragraphs>99</Paragraphs>
  <Slides>11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USN Bokmål</vt:lpstr>
      <vt:lpstr>Muntlig eksamen på nett</vt:lpstr>
      <vt:lpstr>Dagens tema </vt:lpstr>
      <vt:lpstr>Demo av muntlig eksamen </vt:lpstr>
      <vt:lpstr>Viktige momenter i forbindelse med gjennomføring</vt:lpstr>
      <vt:lpstr>Tekniske utfordringer</vt:lpstr>
      <vt:lpstr>Fuskeproblematikk</vt:lpstr>
      <vt:lpstr>Fuskeproblematikk</vt:lpstr>
      <vt:lpstr>Forberedelser før muntlig eksamen</vt:lpstr>
      <vt:lpstr>Forberedelser før muntlig eksamen</vt:lpstr>
      <vt:lpstr>Studenter må forberedes på muntlig på nett</vt:lpstr>
      <vt:lpstr>Studenter må forberedes på muntlig på nett</vt:lpstr>
    </vt:vector>
  </TitlesOfParts>
  <Company>USN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Bruk av presentasjonsmal</dc:title>
  <dc:creator>Linn Kristell Bostedt Isaksen</dc:creator>
  <cp:lastModifiedBy>Cecilie Aurvoll</cp:lastModifiedBy>
  <cp:revision>24</cp:revision>
  <cp:lastPrinted>2015-12-11T15:19:02Z</cp:lastPrinted>
  <dcterms:created xsi:type="dcterms:W3CDTF">2020-01-29T19:42:51Z</dcterms:created>
  <dcterms:modified xsi:type="dcterms:W3CDTF">2020-04-02T14:03:50Z</dcterms:modified>
</cp:coreProperties>
</file>